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  <p:sldMasterId id="214748367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71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90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96258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gespe.sep.gob.mx/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gespe.sep.gob.mx/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7" name="Shape 17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18" name="Shape 18"/>
          <p:cNvSpPr/>
          <p:nvPr/>
        </p:nvSpPr>
        <p:spPr>
          <a:xfrm>
            <a:off x="6858015" y="6429396"/>
            <a:ext cx="2064988" cy="2539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105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http://www.dgespe.sep.gob.mx/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3" name="Shape 93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116" name="Shape 116"/>
          <p:cNvSpPr/>
          <p:nvPr/>
        </p:nvSpPr>
        <p:spPr>
          <a:xfrm>
            <a:off x="6858015" y="6429396"/>
            <a:ext cx="2064988" cy="2539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105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http://www.dgespe.sep.gob.mx/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3" name="Shape 43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7" name="Shape 67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>
            <a:off x="7277000" y="0"/>
            <a:ext cx="1857375" cy="9239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x-none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TIC EN LA        </a:t>
            </a:r>
            <a:br>
              <a:rPr lang="x-none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EDUCACIÓN 	</a:t>
            </a:r>
          </a:p>
        </p:txBody>
      </p:sp>
      <p:sp>
        <p:nvSpPr>
          <p:cNvPr id="202" name="Shape 202"/>
          <p:cNvSpPr/>
          <p:nvPr/>
        </p:nvSpPr>
        <p:spPr>
          <a:xfrm>
            <a:off x="2555775" y="3933055"/>
            <a:ext cx="4572000" cy="8802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640"/>
              </a:spcBef>
              <a:buSzPct val="25000"/>
              <a:buNone/>
            </a:pPr>
            <a:r>
              <a:rPr lang="x-none"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Primer semestre</a:t>
            </a:r>
          </a:p>
          <a:p>
            <a:pPr marL="0" marR="0" lvl="0" indent="0" algn="ctr" rtl="0">
              <a:spcBef>
                <a:spcPts val="320"/>
              </a:spcBef>
              <a:buSzPct val="25000"/>
              <a:buNone/>
            </a:pPr>
            <a:r>
              <a:rPr lang="x-none" sz="16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PLAN DE ESTUDIOS 2011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x-none" sz="3000"/>
              <a:t>Unidad de Aprendizaje III. Distintas formas de presentar y publicar la información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552450" y="131445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x-none" sz="2400"/>
              <a:t> Es importante que el docente facilite a su estudiantes distintas maneras de representar la información por medio de paquetería, aplicaciones web y hardware existentes. Aunado a esto, es necesario involucrar al estudiante en la reflexión acerca de la responsabilidad social que conlleva ser productor o comunicador de información, tareas no ajenas a la docencia.</a:t>
            </a:r>
          </a:p>
          <a:p>
            <a:endParaRPr lang="x-none" sz="2400"/>
          </a:p>
          <a:p>
            <a:pPr lvl="0" rtl="0">
              <a:buNone/>
            </a:pPr>
            <a:r>
              <a:rPr lang="x-none"/>
              <a:t>• </a:t>
            </a:r>
            <a:r>
              <a:rPr lang="x-none" sz="2400"/>
              <a:t>Hardware</a:t>
            </a:r>
          </a:p>
          <a:p>
            <a:pPr lvl="0" rtl="0">
              <a:buNone/>
            </a:pPr>
            <a:r>
              <a:rPr lang="x-none" sz="2400"/>
              <a:t>• Tipos de documentos en herramientas de ofimática</a:t>
            </a:r>
          </a:p>
          <a:p>
            <a:pPr lvl="0" rtl="0">
              <a:buNone/>
            </a:pPr>
            <a:r>
              <a:rPr lang="x-none" sz="2400"/>
              <a:t>• Elaboración de materiales multimedia</a:t>
            </a:r>
          </a:p>
          <a:p>
            <a:pPr lvl="0" rtl="0">
              <a:buNone/>
            </a:pPr>
            <a:r>
              <a:rPr lang="x-none" sz="2400"/>
              <a:t>• Publicación de información en Internet</a:t>
            </a:r>
          </a:p>
          <a:p>
            <a:endParaRPr lang="x-none" sz="2400"/>
          </a:p>
          <a:p>
            <a:endParaRPr lang="x-none" sz="24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x-none" sz="3000"/>
              <a:t>Unidad de Aprendizaje IV. Almacenamiento, organización y distribución de la información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x-none" sz="2400"/>
              <a:t>Una vez que se ha generado información es necesario adquirir las habilidades que le permitan compartir esta a través de las TIC. Existen distintas herramientas y aplicaciones que permiten almacenar y distribuir la información. Esta unidad también contempla la organización de archivos en los equipos personales por medio de carpetas, así mismo tareas básicas del sistema operativo.</a:t>
            </a:r>
          </a:p>
          <a:p>
            <a:endParaRPr lang="x-none" sz="2400"/>
          </a:p>
          <a:p>
            <a:pPr marL="457200" lvl="0" indent="-317500" rtl="0">
              <a:buClr>
                <a:schemeClr val="dk1"/>
              </a:buClr>
              <a:buSzPct val="97222"/>
              <a:buFont typeface="Arial"/>
              <a:buChar char="•"/>
            </a:pPr>
            <a:r>
              <a:rPr lang="x-none" sz="2400"/>
              <a:t>Sistema operativo</a:t>
            </a:r>
          </a:p>
          <a:p>
            <a:pPr lvl="0" rtl="0">
              <a:buNone/>
            </a:pPr>
            <a:r>
              <a:rPr lang="x-none" sz="2400"/>
              <a:t>• Dispositivos de almacenamiento</a:t>
            </a:r>
          </a:p>
          <a:p>
            <a:pPr lvl="0" rtl="0">
              <a:buNone/>
            </a:pPr>
            <a:r>
              <a:rPr lang="x-none" sz="2400"/>
              <a:t>• Almacenamiento de información en la web</a:t>
            </a:r>
          </a:p>
          <a:p>
            <a:pPr lvl="0" rtl="0">
              <a:buNone/>
            </a:pPr>
            <a:r>
              <a:rPr lang="x-none" sz="2400"/>
              <a:t>• Distintas formas de distribución de la información</a:t>
            </a:r>
          </a:p>
          <a:p>
            <a:endParaRPr lang="x-none" sz="2400"/>
          </a:p>
          <a:p>
            <a:endParaRPr lang="x-none" sz="2400"/>
          </a:p>
          <a:p>
            <a:endParaRPr lang="x-none" sz="240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x-none" sz="3000"/>
              <a:t>Unidad de Aprendizaje V. Proyectos de aprendizaje con integración de las TIC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x-none" sz="2400"/>
              <a:t>En esta unidad los docentes enseñan a los estudiantes la integración de los recursos y su aplicación en el aula, esto a través de una metodología de aprendizaje basada en proyectos e integrando la tecnología acorde a las necesidades del siglo XXI.</a:t>
            </a:r>
          </a:p>
          <a:p>
            <a:pPr lvl="0" rtl="0">
              <a:buNone/>
            </a:pPr>
            <a:r>
              <a:rPr lang="x-none"/>
              <a:t>• </a:t>
            </a:r>
            <a:r>
              <a:rPr lang="x-none" sz="2400"/>
              <a:t>Introducción a proyectos</a:t>
            </a:r>
          </a:p>
          <a:p>
            <a:pPr lvl="0" rtl="0">
              <a:buNone/>
            </a:pPr>
            <a:r>
              <a:rPr lang="x-none" sz="2400"/>
              <a:t>• Diseño de proyectos</a:t>
            </a:r>
          </a:p>
          <a:p>
            <a:pPr lvl="0" rtl="0">
              <a:buNone/>
            </a:pPr>
            <a:r>
              <a:rPr lang="x-none" sz="2400"/>
              <a:t>• Evaluación</a:t>
            </a:r>
          </a:p>
          <a:p>
            <a:pPr lvl="0" rtl="0">
              <a:buNone/>
            </a:pPr>
            <a:r>
              <a:rPr lang="x-none" sz="2400"/>
              <a:t>• Planificación de proyectos</a:t>
            </a:r>
          </a:p>
          <a:p>
            <a:pPr lvl="0" rtl="0">
              <a:buNone/>
            </a:pPr>
            <a:r>
              <a:rPr lang="x-none" sz="2400"/>
              <a:t>• Orientar el aprendizaje</a:t>
            </a:r>
          </a:p>
          <a:p>
            <a:endParaRPr lang="x-none" sz="2400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x-none" sz="3600"/>
              <a:t>ORIENTACIONES GENERALES PARA EL DESARROLLO DEL CURSO: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0" y="1314450"/>
            <a:ext cx="8499599" cy="495517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just" rtl="0">
              <a:buNone/>
            </a:pPr>
            <a:r>
              <a:rPr lang="x-none" sz="2000"/>
              <a:t>El curso se desarrolla en un sistema de enseñanza en el cual el participante práctica inmediatamente lo </a:t>
            </a:r>
            <a:r>
              <a:rPr lang="x-none" sz="2000" smtClean="0"/>
              <a:t>que</a:t>
            </a:r>
            <a:r>
              <a:rPr lang="es-MX" sz="2000" dirty="0" smtClean="0"/>
              <a:t> </a:t>
            </a:r>
            <a:r>
              <a:rPr lang="x-none" sz="2000" smtClean="0"/>
              <a:t>aprende</a:t>
            </a:r>
            <a:r>
              <a:rPr lang="x-none" sz="2000"/>
              <a:t>, es decir, su desarrollo es de forma teórica-práctica en aula.</a:t>
            </a:r>
          </a:p>
          <a:p>
            <a:endParaRPr lang="x-none" sz="2000"/>
          </a:p>
          <a:p>
            <a:pPr lvl="0" algn="just" rtl="0">
              <a:buNone/>
            </a:pPr>
            <a:r>
              <a:rPr lang="x-none" sz="2000"/>
              <a:t>Se sugieren clases prácticas con distintos tipos de ejercicios individuales y grupales, que contemplen la resolución de problemas aplicando los conocimientos teóricos a los prácticos.</a:t>
            </a:r>
          </a:p>
          <a:p>
            <a:endParaRPr lang="x-none" sz="2000"/>
          </a:p>
          <a:p>
            <a:pPr lvl="0" algn="just" rtl="0">
              <a:buNone/>
            </a:pPr>
            <a:r>
              <a:rPr lang="x-none" sz="2000"/>
              <a:t>Se pretende propiciar la participación activa del grupo para abordar los conceptos teóricos fundamentales que les permitan adquirir las competencias relacionadas con la utilización de las TIC, dominio de herramientas informáticas y elaboración de materiales didácticos.</a:t>
            </a:r>
          </a:p>
          <a:p>
            <a:endParaRPr lang="x-none" sz="2000"/>
          </a:p>
          <a:p>
            <a:endParaRPr lang="x-none" sz="200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 dirty="0"/>
              <a:t>SUGERENCIAS PARA LA EVALUACIÓN: </a:t>
            </a:r>
            <a:r>
              <a:rPr lang="es-MX" sz="2800" dirty="0"/>
              <a:t/>
            </a:r>
            <a:br>
              <a:rPr lang="es-MX" sz="2800" dirty="0"/>
            </a:br>
            <a:endParaRPr lang="es-MX" sz="2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800" dirty="0" smtClean="0"/>
              <a:t>Se </a:t>
            </a:r>
            <a:r>
              <a:rPr lang="es-MX" sz="2800" dirty="0"/>
              <a:t>sugiere que la evaluación sea formativa y sumativa, en donde se valore en todo el proceso las habilidades informáticas, destrezas del siglo </a:t>
            </a:r>
            <a:r>
              <a:rPr lang="es-MX" sz="2800" dirty="0" smtClean="0"/>
              <a:t>XXI: Organización, Evaluación, Colaboración, Creatividad y Pensamiento crítico, </a:t>
            </a:r>
            <a:r>
              <a:rPr lang="es-MX" sz="2800" dirty="0"/>
              <a:t>así como las actitudes éticas y profesionales del uso de las tecnologías en los ambientes educativos. </a:t>
            </a:r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112081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Para ello se propone considerar dos tipos de evaluación: a) de conceptos, y b) de habilidades prácticas, los cuales integran las competencias. Se sugiere recuperar evidencias mediante portafolios, exámenes, rúbricas, trabajos prácticos, ejercicios de clase, exposiciones, autoevaluación, entre otros. 	</a:t>
            </a:r>
          </a:p>
        </p:txBody>
      </p:sp>
    </p:spTree>
    <p:extLst>
      <p:ext uri="{BB962C8B-B14F-4D97-AF65-F5344CB8AC3E}">
        <p14:creationId xmlns:p14="http://schemas.microsoft.com/office/powerpoint/2010/main" val="962006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/>
              <a:t>Criterios de evaluación: </a:t>
            </a:r>
            <a:r>
              <a:rPr lang="es-MX" sz="4000" dirty="0"/>
              <a:t/>
            </a:r>
            <a:br>
              <a:rPr lang="es-MX" sz="4000" dirty="0"/>
            </a:br>
            <a:endParaRPr lang="es-MX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0650" indent="0">
              <a:buNone/>
            </a:pPr>
            <a:r>
              <a:rPr lang="es-MX" dirty="0" smtClean="0"/>
              <a:t>• </a:t>
            </a:r>
            <a:r>
              <a:rPr lang="es-MX" dirty="0"/>
              <a:t>Precisión en la respuesta de las preguntas planteadas </a:t>
            </a:r>
          </a:p>
          <a:p>
            <a:pPr marL="120650" indent="0">
              <a:buNone/>
            </a:pPr>
            <a:r>
              <a:rPr lang="es-MX" dirty="0"/>
              <a:t>• Adecuación de los ejercicios realizados </a:t>
            </a:r>
          </a:p>
          <a:p>
            <a:pPr marL="120650" indent="0">
              <a:buNone/>
            </a:pPr>
            <a:r>
              <a:rPr lang="es-MX" dirty="0"/>
              <a:t>• Adecuación de los contenidos de los trabajos </a:t>
            </a:r>
          </a:p>
          <a:p>
            <a:pPr marL="120650" indent="0">
              <a:buNone/>
            </a:pPr>
            <a:r>
              <a:rPr lang="es-MX" dirty="0"/>
              <a:t>• Estructura y presentación de los trabajos </a:t>
            </a:r>
          </a:p>
          <a:p>
            <a:pPr marL="120650" indent="0">
              <a:buNone/>
            </a:pPr>
            <a:r>
              <a:rPr lang="es-MX" dirty="0"/>
              <a:t>• Participación activa sobre los temas abordados en los seminarios </a:t>
            </a:r>
          </a:p>
          <a:p>
            <a:r>
              <a:rPr lang="es-MX" dirty="0" smtClean="0"/>
              <a:t>Claridad </a:t>
            </a:r>
            <a:r>
              <a:rPr lang="es-MX" dirty="0"/>
              <a:t>en la presentación de los trabajos 	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6500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Encuadre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615"/>
              </p:ext>
            </p:extLst>
          </p:nvPr>
        </p:nvGraphicFramePr>
        <p:xfrm>
          <a:off x="457200" y="3284823"/>
          <a:ext cx="8229600" cy="1472184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995120"/>
                <a:gridCol w="1234480"/>
              </a:tblGrid>
              <a:tr h="942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Trabajos en clase y prácticas de laboratorio con reportes</a:t>
                      </a:r>
                      <a:endParaRPr lang="es-MX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Investigaciones y tareas con claridad, documentación y presentación adecuada</a:t>
                      </a:r>
                      <a:endParaRPr lang="es-MX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Participación activas y exposiciones bien presentadas y documentadas</a:t>
                      </a:r>
                      <a:endParaRPr lang="es-MX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Proyecto final (a establecer)</a:t>
                      </a:r>
                      <a:endParaRPr lang="es-MX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Portafolio de evidencias de aprendizaje (completo)</a:t>
                      </a:r>
                      <a:endParaRPr lang="es-MX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28" marR="670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</a:rPr>
                        <a:t>35 </a:t>
                      </a:r>
                      <a:endParaRPr lang="es-MX" sz="14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</a:rPr>
                        <a:t>15 </a:t>
                      </a:r>
                      <a:endParaRPr lang="es-MX" sz="14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</a:rPr>
                        <a:t>10 </a:t>
                      </a:r>
                      <a:endParaRPr lang="es-MX" sz="14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</a:rPr>
                        <a:t>25 </a:t>
                      </a:r>
                      <a:endParaRPr lang="es-MX" sz="14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</a:rPr>
                        <a:t>15 </a:t>
                      </a:r>
                      <a:endParaRPr lang="es-MX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28" marR="67028" marT="0" marB="0"/>
                </a:tc>
              </a:tr>
              <a:tr h="18842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Total </a:t>
                      </a:r>
                      <a:endParaRPr lang="es-MX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28" marR="670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100% </a:t>
                      </a:r>
                      <a:endParaRPr lang="es-MX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28" marR="6702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35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x-none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Datos de identificación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Semestre</a:t>
            </a:r>
            <a:r>
              <a:rPr lang="x-none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1°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Horas</a:t>
            </a:r>
            <a:r>
              <a:rPr lang="x-none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4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Créditos</a:t>
            </a:r>
            <a:r>
              <a:rPr lang="x-none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4.5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Trayecto Formativo</a:t>
            </a:r>
            <a:r>
              <a:rPr lang="x-none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Lengua Adicional y Tecnologías de la Información y la Comunicación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Carácter del curso</a:t>
            </a:r>
            <a:r>
              <a:rPr lang="x-none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Obligatorio</a:t>
            </a:r>
          </a:p>
          <a:p>
            <a:endParaRPr lang="x-none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166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x-none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uso de las Tecnologías de la Información y Comunicación (TIC) aunado con innovaciones pedagógicas, de currículo y organización escolar permite mejorar la práctica de los docentes, así como la calidad del sistema educativo 	</a:t>
            </a:r>
          </a:p>
          <a:p>
            <a:endParaRPr lang="x-none" sz="27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s-MX" sz="27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x-none" sz="27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x-none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instituciones formadoras de docentes deben flexibilizar y desarrollar vías de integración de las TIC en los procesos de enseñanza y aprendizaje, en donde su incorporación sea un proceso continuo, y no como una única introducción de formación tecnológica.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propósito de este curso es mejorar la práctica de los docentes haciendo uso crítico de la tecnología, así como lograr en los estudiantes los cuatro pilares del aprendizaje: </a:t>
            </a: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Aprender a vivir juntos</a:t>
            </a: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Aprender a conocer</a:t>
            </a: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Aprender a hacer </a:t>
            </a: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Aprender a ser.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3194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Estos propósitos están dirigidos a realizarse de manera </a:t>
            </a:r>
            <a:r>
              <a:rPr lang="x-none" sz="2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transversal, </a:t>
            </a:r>
            <a:r>
              <a:rPr lang="x-none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decir, conocimientos que puede utilizar en diversas actividades tanto académicas como profesionales, con intenciones instrumentales o didácticas. </a:t>
            </a:r>
            <a:r>
              <a:rPr lang="x-none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endParaRPr lang="x-none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6319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COMPETENCIAS DEL PERFIL DE EGRESO A LAS QUE CONTRIBUYE EL CURSO: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Usa </a:t>
            </a: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TIC como herramienta de enseñanza y aprendizaje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Propicia </a:t>
            </a: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regula espacios de aprendizaje incluyentes para todos los alumnos, con el fin de promover la convivencia, el respeto y la aceptación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Actúa </a:t>
            </a: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manera ética ante la diversidad de situaciones que se presentan en la práctica profesional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 </a:t>
            </a: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recursos de la investigación educativa para enriquecer la práctica docente, expresando su interés </a:t>
            </a: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s-MX" sz="25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ciencia y la propia investigación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088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x-none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COMPETENCIAS DEL CURSO: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x-none" sz="295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 </a:t>
            </a:r>
            <a:r>
              <a:rPr lang="x-none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manera crítica y creativa las herramientas de productividad capaces de solucionar problemas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x-none" sz="295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Usa </a:t>
            </a:r>
            <a:r>
              <a:rPr lang="x-none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TIC como herramienta para publicar, comunicar, colaborar y producir información de calidad que </a:t>
            </a:r>
            <a:r>
              <a:rPr lang="x-none" sz="295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contribuya </a:t>
            </a:r>
            <a:r>
              <a:rPr lang="x-none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la sociedad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x-none" sz="295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Actúa </a:t>
            </a:r>
            <a:r>
              <a:rPr lang="x-none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manera ética ante el tratamiento de la información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x-none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Estructura general del curso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500033" y="1428736"/>
            <a:ext cx="8562900" cy="466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48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x-none" sz="18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Este curso está dividido en cinco unidades de aprendizaje propuestos por la UNESCO: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x-none" sz="25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Unidad1.</a:t>
            </a: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Búsqueda, veracidad y seguridad de</a:t>
            </a:r>
            <a:b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información.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x-none" sz="25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Unidad2.</a:t>
            </a: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Comunicación, colaboración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x-none" sz="25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Unidad3.</a:t>
            </a: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x-none" sz="2500"/>
              <a:t>Distintas formas de presentar y publicar la información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x-none" sz="25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Unidad4.</a:t>
            </a: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x-none" sz="2500"/>
              <a:t>Almacenamiento, organización y distribución de la información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x-none" sz="25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Unidad5.</a:t>
            </a: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x-none" sz="2500"/>
              <a:t>Proyectos de aprendizaje con integración de las TIC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x-none" sz="36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Unidad de Aprendizaje I</a:t>
            </a:r>
            <a:r>
              <a:rPr lang="x-none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Búsqueda, veracidad y seguridad de la información 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640"/>
              </a:spcBef>
              <a:buNone/>
            </a:pPr>
            <a:r>
              <a:rPr lang="x-none" sz="2400"/>
              <a:t>En esta unidad, se pretende que los estudiantes amplíen competencias tecnológicas y conozcan conceptos fundamentales, que les permita hacer un buen uso de la tecnología de la que disponen.</a:t>
            </a:r>
          </a:p>
          <a:p>
            <a:endParaRPr lang="x-none" sz="2400"/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3194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Conceptos básicos de redes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3194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Búsqueda de recursos en Internet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3194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Utilización de fuentes digitales de la información.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31944"/>
              <a:buFont typeface="Arial"/>
              <a:buChar char="•"/>
            </a:pPr>
            <a:r>
              <a:rPr lang="x-none" sz="2400"/>
              <a:t>T</a:t>
            </a:r>
            <a:r>
              <a:rPr lang="x-none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écnicas e instrumentos de evaluación para garantizar la veracidad de la información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3194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Aspectos éticos y legales asociados a la información digital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3194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Seguridad, privacidad y medidas de prevención </a:t>
            </a:r>
          </a:p>
          <a:p>
            <a:endParaRPr lang="x-none"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x-none"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x-none"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x-none"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x-none" sz="3200"/>
              <a:t>Unidad de aprendizaje II. Comunicación y colaboración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95325" y="864325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just" rtl="0">
              <a:buNone/>
            </a:pPr>
            <a:r>
              <a:rPr lang="x-none"/>
              <a:t>
</a:t>
            </a:r>
            <a:r>
              <a:rPr lang="x-none" sz="1750"/>
              <a:t> </a:t>
            </a:r>
            <a:r>
              <a:rPr lang="x-none" sz="2200"/>
              <a:t>  Es necesario que el docente fomente en el estudiante la participación activa haciendo uso de las distintas maneras en que se pueden comunicar y organizar a través de la web y el uso de las TIC. Mediante el uso de estas herramientas el estudiante normalista puede adquirir habilidades que le permitan analizar, colaborar y producir información. De la misma manera le permite adquirir y usar distintos tipos de software para potenciar las habilidades del siglo XXI. </a:t>
            </a:r>
            <a:r>
              <a:rPr lang="x-none" sz="1750"/>
              <a:t>	</a:t>
            </a:r>
          </a:p>
          <a:p>
            <a:endParaRPr lang="x-none" sz="1750"/>
          </a:p>
          <a:p>
            <a:pPr lvl="0" rtl="0">
              <a:buNone/>
            </a:pPr>
            <a:r>
              <a:rPr lang="x-none" sz="2400"/>
              <a:t>• Software</a:t>
            </a:r>
          </a:p>
          <a:p>
            <a:pPr lvl="0" rtl="0">
              <a:buNone/>
            </a:pPr>
            <a:r>
              <a:rPr lang="x-none" sz="2400"/>
              <a:t>• Herramientas de comunicación en Internet</a:t>
            </a:r>
          </a:p>
          <a:p>
            <a:pPr lvl="0" rtl="0">
              <a:buNone/>
            </a:pPr>
            <a:r>
              <a:rPr lang="x-none" sz="2400"/>
              <a:t>• Colaboración usando el procesador de textos</a:t>
            </a:r>
          </a:p>
          <a:p>
            <a:pPr lvl="0" rtl="0">
              <a:buNone/>
            </a:pPr>
            <a:r>
              <a:rPr lang="x-none" sz="2400"/>
              <a:t>• Herramientas y recursos de la web 2.0</a:t>
            </a:r>
          </a:p>
          <a:p>
            <a:endParaRPr lang="x-none" sz="2400"/>
          </a:p>
          <a:p>
            <a:pPr algn="just">
              <a:buNone/>
            </a:pPr>
            <a:r>
              <a:rPr lang="x-none" sz="2400"/>
              <a:t> 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987</Words>
  <Application>Microsoft Office PowerPoint</Application>
  <PresentationFormat>Presentación en pantalla (4:3)</PresentationFormat>
  <Paragraphs>106</Paragraphs>
  <Slides>17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/>
      <vt:lpstr/>
      <vt:lpstr>LAS TIC EN LA               EDUCACIÓN  </vt:lpstr>
      <vt:lpstr>Datos de identificación</vt:lpstr>
      <vt:lpstr>Presentación de PowerPoint</vt:lpstr>
      <vt:lpstr>Presentación de PowerPoint</vt:lpstr>
      <vt:lpstr>Presentación de PowerPoint</vt:lpstr>
      <vt:lpstr>Presentación de PowerPoint</vt:lpstr>
      <vt:lpstr>Estructura general del curso</vt:lpstr>
      <vt:lpstr>Unidad de Aprendizaje I. Búsqueda, veracidad y seguridad de la información </vt:lpstr>
      <vt:lpstr>Unidad de aprendizaje II. Comunicación y colaboración</vt:lpstr>
      <vt:lpstr>Unidad de Aprendizaje III. Distintas formas de presentar y publicar la información</vt:lpstr>
      <vt:lpstr>Unidad de Aprendizaje IV. Almacenamiento, organización y distribución de la información</vt:lpstr>
      <vt:lpstr>Unidad de Aprendizaje V. Proyectos de aprendizaje con integración de las TIC</vt:lpstr>
      <vt:lpstr>ORIENTACIONES GENERALES PARA EL DESARROLLO DEL CURSO:</vt:lpstr>
      <vt:lpstr>SUGERENCIAS PARA LA EVALUACIÓN:  </vt:lpstr>
      <vt:lpstr>Presentación de PowerPoint</vt:lpstr>
      <vt:lpstr>Criterios de evaluación:  </vt:lpstr>
      <vt:lpstr>Encuadre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TIC EN LA               EDUCACIÓN</dc:title>
  <dc:creator>Formacion</dc:creator>
  <cp:lastModifiedBy>Formacion</cp:lastModifiedBy>
  <cp:revision>3</cp:revision>
  <dcterms:modified xsi:type="dcterms:W3CDTF">2012-09-03T15:33:51Z</dcterms:modified>
</cp:coreProperties>
</file>